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2"/>
  </p:notesMasterIdLst>
  <p:sldIdLst>
    <p:sldId id="256" r:id="rId2"/>
    <p:sldId id="257" r:id="rId3"/>
    <p:sldId id="258" r:id="rId4"/>
    <p:sldId id="262" r:id="rId5"/>
    <p:sldId id="260" r:id="rId6"/>
    <p:sldId id="261" r:id="rId7"/>
    <p:sldId id="263" r:id="rId8"/>
    <p:sldId id="266" r:id="rId9"/>
    <p:sldId id="267" r:id="rId10"/>
    <p:sldId id="265" r:id="rId1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239C4DE2-EEEB-4AF3-AD2B-DF99EF1A83F2}">
          <p14:sldIdLst>
            <p14:sldId id="256"/>
            <p14:sldId id="257"/>
            <p14:sldId id="258"/>
            <p14:sldId id="262"/>
            <p14:sldId id="260"/>
            <p14:sldId id="261"/>
            <p14:sldId id="263"/>
            <p14:sldId id="266"/>
            <p14:sldId id="267"/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65" d="100"/>
          <a:sy n="65" d="100"/>
        </p:scale>
        <p:origin x="145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60386201724785"/>
          <c:y val="2.8861775852465708E-2"/>
          <c:w val="0.58314163854518186"/>
          <c:h val="0.77114305854663912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IDEAS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Hoja1!$A$2:$A$6</c:f>
              <c:strCache>
                <c:ptCount val="5"/>
                <c:pt idx="0">
                  <c:v>Irracionalismo</c:v>
                </c:pt>
                <c:pt idx="1">
                  <c:v>Consecuencias del racionalismo</c:v>
                </c:pt>
                <c:pt idx="2">
                  <c:v> Esclavitud moral</c:v>
                </c:pt>
                <c:pt idx="3">
                  <c:v>El freno moral al hombre</c:v>
                </c:pt>
                <c:pt idx="4">
                  <c:v>El Superhombre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9</c:v>
                </c:pt>
                <c:pt idx="1">
                  <c:v>2</c:v>
                </c:pt>
                <c:pt idx="2">
                  <c:v>5</c:v>
                </c:pt>
                <c:pt idx="3">
                  <c:v>4.7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77-4445-9582-748CE13F71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https://es.wikipedia.org/wiki/M%C3%A1s_all%C3%A1_del_bien_y_del_mal" TargetMode="External"/><Relationship Id="rId1" Type="http://schemas.openxmlformats.org/officeDocument/2006/relationships/hyperlink" Target="https://es.wikipedia.org/wiki/Homero_y_la_filolog%C3%ADa_cl%C3%A1sica" TargetMode="Externa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https://es.wikipedia.org/wiki/Homero_y_la_filolog%C3%ADa_cl%C3%A1sica" TargetMode="External"/><Relationship Id="rId1" Type="http://schemas.openxmlformats.org/officeDocument/2006/relationships/hyperlink" Target="https://es.wikipedia.org/wiki/M%C3%A1s_all%C3%A1_del_bien_y_del_mal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F84DB0-614B-45D0-97FE-914DB6F925B8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7FE8178-E8D9-4430-B705-04EB57EA428B}">
      <dgm:prSet phldrT="[Texto]"/>
      <dgm:spPr/>
      <dgm:t>
        <a:bodyPr/>
        <a:lstStyle/>
        <a:p>
          <a:r>
            <a:rPr lang="es-ES" b="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Homero y la filología clásica</a:t>
          </a:r>
          <a:endParaRPr lang="es-ES" b="0" i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s-ES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(1869)</a:t>
          </a:r>
          <a:endParaRPr lang="es-ES" dirty="0"/>
        </a:p>
      </dgm:t>
    </dgm:pt>
    <dgm:pt modelId="{A874417E-BDF6-4127-8CB1-05AF1C13709D}" type="parTrans" cxnId="{EFDAFB30-E1E1-4E85-AC6F-2DCA6DE344AB}">
      <dgm:prSet/>
      <dgm:spPr/>
      <dgm:t>
        <a:bodyPr/>
        <a:lstStyle/>
        <a:p>
          <a:endParaRPr lang="es-ES"/>
        </a:p>
      </dgm:t>
    </dgm:pt>
    <dgm:pt modelId="{BB53A327-2A2B-4147-8A1E-C31CAABB9A7C}" type="sibTrans" cxnId="{EFDAFB30-E1E1-4E85-AC6F-2DCA6DE344AB}">
      <dgm:prSet/>
      <dgm:spPr/>
      <dgm:t>
        <a:bodyPr/>
        <a:lstStyle/>
        <a:p>
          <a:endParaRPr lang="es-ES"/>
        </a:p>
      </dgm:t>
    </dgm:pt>
    <dgm:pt modelId="{2D645B76-B159-4509-ADE4-3C6BC80AEB2D}">
      <dgm:prSet phldrT="[Texto]"/>
      <dgm:spPr/>
      <dgm:t>
        <a:bodyPr/>
        <a:lstStyle/>
        <a:p>
          <a:r>
            <a:rPr lang="es-ES" b="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Más allá del bien y del mal</a:t>
          </a:r>
          <a:r>
            <a:rPr lang="es-ES" b="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r>
            <a:rPr lang="es-ES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(1886)</a:t>
          </a:r>
          <a:endParaRPr lang="es-ES" dirty="0"/>
        </a:p>
      </dgm:t>
    </dgm:pt>
    <dgm:pt modelId="{85ABF94D-74BC-4E8F-AFD0-E2B55011C354}" type="parTrans" cxnId="{2F33A9F2-2939-4FDD-B727-CBB4CBA6CD07}">
      <dgm:prSet/>
      <dgm:spPr/>
      <dgm:t>
        <a:bodyPr/>
        <a:lstStyle/>
        <a:p>
          <a:endParaRPr lang="es-ES"/>
        </a:p>
      </dgm:t>
    </dgm:pt>
    <dgm:pt modelId="{46EB6DAD-56F2-416C-A33F-F970B0C8E047}" type="sibTrans" cxnId="{2F33A9F2-2939-4FDD-B727-CBB4CBA6CD07}">
      <dgm:prSet/>
      <dgm:spPr/>
      <dgm:t>
        <a:bodyPr/>
        <a:lstStyle/>
        <a:p>
          <a:endParaRPr lang="es-ES"/>
        </a:p>
      </dgm:t>
    </dgm:pt>
    <dgm:pt modelId="{FC6B400B-A74A-42DC-8558-340CE8B4FB27}">
      <dgm:prSet phldrT="[Texto]"/>
      <dgm:spPr/>
      <dgm:t>
        <a:bodyPr/>
        <a:lstStyle/>
        <a:p>
          <a:r>
            <a:rPr lang="es-ES" u="sng" dirty="0" err="1">
              <a:latin typeface="Times New Roman" panose="02020603050405020304" pitchFamily="18" charset="0"/>
              <a:cs typeface="Times New Roman" panose="02020603050405020304" pitchFamily="18" charset="0"/>
            </a:rPr>
            <a:t>Ecce</a:t>
          </a:r>
          <a:r>
            <a:rPr lang="es-ES" u="sng" dirty="0">
              <a:latin typeface="Times New Roman" panose="02020603050405020304" pitchFamily="18" charset="0"/>
              <a:cs typeface="Times New Roman" panose="02020603050405020304" pitchFamily="18" charset="0"/>
            </a:rPr>
            <a:t> homo </a:t>
          </a:r>
          <a:r>
            <a:rPr lang="es-ES" dirty="0">
              <a:latin typeface="Times New Roman" panose="02020603050405020304" pitchFamily="18" charset="0"/>
              <a:cs typeface="Times New Roman" panose="02020603050405020304" pitchFamily="18" charset="0"/>
            </a:rPr>
            <a:t>(1889)</a:t>
          </a:r>
          <a:endParaRPr lang="es-ES" dirty="0"/>
        </a:p>
      </dgm:t>
    </dgm:pt>
    <dgm:pt modelId="{92ECC059-3E23-4C68-96A2-3A9FF47CE89C}" type="parTrans" cxnId="{BEDCB6CC-71AA-469D-9423-6E2D2FE5992D}">
      <dgm:prSet/>
      <dgm:spPr/>
      <dgm:t>
        <a:bodyPr/>
        <a:lstStyle/>
        <a:p>
          <a:endParaRPr lang="es-ES"/>
        </a:p>
      </dgm:t>
    </dgm:pt>
    <dgm:pt modelId="{5F522BD9-47D1-46B4-B61D-0E9F5148197A}" type="sibTrans" cxnId="{BEDCB6CC-71AA-469D-9423-6E2D2FE5992D}">
      <dgm:prSet/>
      <dgm:spPr/>
      <dgm:t>
        <a:bodyPr/>
        <a:lstStyle/>
        <a:p>
          <a:endParaRPr lang="es-ES"/>
        </a:p>
      </dgm:t>
    </dgm:pt>
    <dgm:pt modelId="{A365C32E-D636-40B1-837A-B420658279DD}" type="pres">
      <dgm:prSet presAssocID="{D6F84DB0-614B-45D0-97FE-914DB6F925B8}" presName="Name0" presStyleCnt="0">
        <dgm:presLayoutVars>
          <dgm:dir/>
          <dgm:animLvl val="lvl"/>
          <dgm:resizeHandles val="exact"/>
        </dgm:presLayoutVars>
      </dgm:prSet>
      <dgm:spPr/>
    </dgm:pt>
    <dgm:pt modelId="{5DD46DA6-C655-4492-843E-EE6F0D2602B4}" type="pres">
      <dgm:prSet presAssocID="{D6F84DB0-614B-45D0-97FE-914DB6F925B8}" presName="dummy" presStyleCnt="0"/>
      <dgm:spPr/>
    </dgm:pt>
    <dgm:pt modelId="{A6BBC92F-E2D3-45B2-8A9C-770583EA027E}" type="pres">
      <dgm:prSet presAssocID="{D6F84DB0-614B-45D0-97FE-914DB6F925B8}" presName="linH" presStyleCnt="0"/>
      <dgm:spPr/>
    </dgm:pt>
    <dgm:pt modelId="{F553DCAD-7291-434A-BDBA-AB629C2BFFAC}" type="pres">
      <dgm:prSet presAssocID="{D6F84DB0-614B-45D0-97FE-914DB6F925B8}" presName="padding1" presStyleCnt="0"/>
      <dgm:spPr/>
    </dgm:pt>
    <dgm:pt modelId="{D2908685-454C-4A81-A4A1-25CF05E1F783}" type="pres">
      <dgm:prSet presAssocID="{77FE8178-E8D9-4430-B705-04EB57EA428B}" presName="linV" presStyleCnt="0"/>
      <dgm:spPr/>
    </dgm:pt>
    <dgm:pt modelId="{E49568C2-018F-4219-ADAD-3365FCA5505B}" type="pres">
      <dgm:prSet presAssocID="{77FE8178-E8D9-4430-B705-04EB57EA428B}" presName="spVertical1" presStyleCnt="0"/>
      <dgm:spPr/>
    </dgm:pt>
    <dgm:pt modelId="{D9AE8ACC-F9E0-4136-8A88-5FEDA45D0C67}" type="pres">
      <dgm:prSet presAssocID="{77FE8178-E8D9-4430-B705-04EB57EA428B}" presName="parTx" presStyleLbl="revTx" presStyleIdx="0" presStyleCnt="3" custLinFactNeighborX="3095" custLinFactNeighborY="-88227">
        <dgm:presLayoutVars>
          <dgm:chMax val="0"/>
          <dgm:chPref val="0"/>
          <dgm:bulletEnabled val="1"/>
        </dgm:presLayoutVars>
      </dgm:prSet>
      <dgm:spPr/>
    </dgm:pt>
    <dgm:pt modelId="{4C2761BE-5992-4F18-AD60-DCF46F43C42C}" type="pres">
      <dgm:prSet presAssocID="{77FE8178-E8D9-4430-B705-04EB57EA428B}" presName="spVertical2" presStyleCnt="0"/>
      <dgm:spPr/>
    </dgm:pt>
    <dgm:pt modelId="{32644E06-8CB5-494D-ABA3-4451F8514D9C}" type="pres">
      <dgm:prSet presAssocID="{77FE8178-E8D9-4430-B705-04EB57EA428B}" presName="spVertical3" presStyleCnt="0"/>
      <dgm:spPr/>
    </dgm:pt>
    <dgm:pt modelId="{0283052A-A8B2-4562-85CF-E436E8F5863F}" type="pres">
      <dgm:prSet presAssocID="{BB53A327-2A2B-4147-8A1E-C31CAABB9A7C}" presName="space" presStyleCnt="0"/>
      <dgm:spPr/>
    </dgm:pt>
    <dgm:pt modelId="{663F1942-1CAB-4665-95EB-3A4E6E073F25}" type="pres">
      <dgm:prSet presAssocID="{2D645B76-B159-4509-ADE4-3C6BC80AEB2D}" presName="linV" presStyleCnt="0"/>
      <dgm:spPr/>
    </dgm:pt>
    <dgm:pt modelId="{5EC16F94-E0FD-4B95-8252-086DDEA09A99}" type="pres">
      <dgm:prSet presAssocID="{2D645B76-B159-4509-ADE4-3C6BC80AEB2D}" presName="spVertical1" presStyleCnt="0"/>
      <dgm:spPr/>
    </dgm:pt>
    <dgm:pt modelId="{67542EA0-04AB-4731-BBFF-E01A9DA82622}" type="pres">
      <dgm:prSet presAssocID="{2D645B76-B159-4509-ADE4-3C6BC80AEB2D}" presName="parTx" presStyleLbl="revTx" presStyleIdx="1" presStyleCnt="3" custLinFactNeighborX="4002" custLinFactNeighborY="-88227">
        <dgm:presLayoutVars>
          <dgm:chMax val="0"/>
          <dgm:chPref val="0"/>
          <dgm:bulletEnabled val="1"/>
        </dgm:presLayoutVars>
      </dgm:prSet>
      <dgm:spPr/>
    </dgm:pt>
    <dgm:pt modelId="{F0BDF7D4-F3C4-4ED3-8B8C-BE58A8B93B6C}" type="pres">
      <dgm:prSet presAssocID="{2D645B76-B159-4509-ADE4-3C6BC80AEB2D}" presName="spVertical2" presStyleCnt="0"/>
      <dgm:spPr/>
    </dgm:pt>
    <dgm:pt modelId="{2A00D50E-F27E-4E9B-9057-E01989C3855E}" type="pres">
      <dgm:prSet presAssocID="{2D645B76-B159-4509-ADE4-3C6BC80AEB2D}" presName="spVertical3" presStyleCnt="0"/>
      <dgm:spPr/>
    </dgm:pt>
    <dgm:pt modelId="{4003B52B-F3E1-477A-B535-9D52B379F9D1}" type="pres">
      <dgm:prSet presAssocID="{46EB6DAD-56F2-416C-A33F-F970B0C8E047}" presName="space" presStyleCnt="0"/>
      <dgm:spPr/>
    </dgm:pt>
    <dgm:pt modelId="{BC7084E0-EA10-4A6E-8F18-EB83E115321D}" type="pres">
      <dgm:prSet presAssocID="{FC6B400B-A74A-42DC-8558-340CE8B4FB27}" presName="linV" presStyleCnt="0"/>
      <dgm:spPr/>
    </dgm:pt>
    <dgm:pt modelId="{3CB429D0-2282-4C1A-A641-FE95E11DB72A}" type="pres">
      <dgm:prSet presAssocID="{FC6B400B-A74A-42DC-8558-340CE8B4FB27}" presName="spVertical1" presStyleCnt="0"/>
      <dgm:spPr/>
    </dgm:pt>
    <dgm:pt modelId="{138B631E-370C-4FF6-A2BF-9AD39598583E}" type="pres">
      <dgm:prSet presAssocID="{FC6B400B-A74A-42DC-8558-340CE8B4FB27}" presName="parTx" presStyleLbl="revTx" presStyleIdx="2" presStyleCnt="3" custLinFactNeighborX="-16813" custLinFactNeighborY="-88227">
        <dgm:presLayoutVars>
          <dgm:chMax val="0"/>
          <dgm:chPref val="0"/>
          <dgm:bulletEnabled val="1"/>
        </dgm:presLayoutVars>
      </dgm:prSet>
      <dgm:spPr/>
    </dgm:pt>
    <dgm:pt modelId="{95161076-76FD-483D-B115-C4D3FDC11066}" type="pres">
      <dgm:prSet presAssocID="{FC6B400B-A74A-42DC-8558-340CE8B4FB27}" presName="spVertical2" presStyleCnt="0"/>
      <dgm:spPr/>
    </dgm:pt>
    <dgm:pt modelId="{E141699C-C39C-4496-B7BD-CA1635FCE0EB}" type="pres">
      <dgm:prSet presAssocID="{FC6B400B-A74A-42DC-8558-340CE8B4FB27}" presName="spVertical3" presStyleCnt="0"/>
      <dgm:spPr/>
    </dgm:pt>
    <dgm:pt modelId="{AF004CBE-CC70-45DC-B940-46049030A596}" type="pres">
      <dgm:prSet presAssocID="{D6F84DB0-614B-45D0-97FE-914DB6F925B8}" presName="padding2" presStyleCnt="0"/>
      <dgm:spPr/>
    </dgm:pt>
    <dgm:pt modelId="{73EE82E5-CBA5-42CF-844D-3E566B496E5D}" type="pres">
      <dgm:prSet presAssocID="{D6F84DB0-614B-45D0-97FE-914DB6F925B8}" presName="negArrow" presStyleCnt="0"/>
      <dgm:spPr/>
    </dgm:pt>
    <dgm:pt modelId="{166BF13B-ACD7-4B66-B938-61A514F3A1F5}" type="pres">
      <dgm:prSet presAssocID="{D6F84DB0-614B-45D0-97FE-914DB6F925B8}" presName="backgroundArrow" presStyleLbl="node1" presStyleIdx="0" presStyleCnt="1" custLinFactNeighborX="13781" custLinFactNeighborY="-22057"/>
      <dgm:spPr/>
    </dgm:pt>
  </dgm:ptLst>
  <dgm:cxnLst>
    <dgm:cxn modelId="{63CC3300-1D62-4D9F-8746-3A6556104A00}" type="presOf" srcId="{FC6B400B-A74A-42DC-8558-340CE8B4FB27}" destId="{138B631E-370C-4FF6-A2BF-9AD39598583E}" srcOrd="0" destOrd="0" presId="urn:microsoft.com/office/officeart/2005/8/layout/hProcess3"/>
    <dgm:cxn modelId="{EFDAFB30-E1E1-4E85-AC6F-2DCA6DE344AB}" srcId="{D6F84DB0-614B-45D0-97FE-914DB6F925B8}" destId="{77FE8178-E8D9-4430-B705-04EB57EA428B}" srcOrd="0" destOrd="0" parTransId="{A874417E-BDF6-4127-8CB1-05AF1C13709D}" sibTransId="{BB53A327-2A2B-4147-8A1E-C31CAABB9A7C}"/>
    <dgm:cxn modelId="{E9F95795-FFED-4C70-B28D-93443CD01041}" type="presOf" srcId="{D6F84DB0-614B-45D0-97FE-914DB6F925B8}" destId="{A365C32E-D636-40B1-837A-B420658279DD}" srcOrd="0" destOrd="0" presId="urn:microsoft.com/office/officeart/2005/8/layout/hProcess3"/>
    <dgm:cxn modelId="{683532BF-7073-4CEF-AFD1-C5C8888D91DC}" type="presOf" srcId="{2D645B76-B159-4509-ADE4-3C6BC80AEB2D}" destId="{67542EA0-04AB-4731-BBFF-E01A9DA82622}" srcOrd="0" destOrd="0" presId="urn:microsoft.com/office/officeart/2005/8/layout/hProcess3"/>
    <dgm:cxn modelId="{BEDCB6CC-71AA-469D-9423-6E2D2FE5992D}" srcId="{D6F84DB0-614B-45D0-97FE-914DB6F925B8}" destId="{FC6B400B-A74A-42DC-8558-340CE8B4FB27}" srcOrd="2" destOrd="0" parTransId="{92ECC059-3E23-4C68-96A2-3A9FF47CE89C}" sibTransId="{5F522BD9-47D1-46B4-B61D-0E9F5148197A}"/>
    <dgm:cxn modelId="{ED88A6EB-4CB0-4751-AB1B-B8D4A77C909D}" type="presOf" srcId="{77FE8178-E8D9-4430-B705-04EB57EA428B}" destId="{D9AE8ACC-F9E0-4136-8A88-5FEDA45D0C67}" srcOrd="0" destOrd="0" presId="urn:microsoft.com/office/officeart/2005/8/layout/hProcess3"/>
    <dgm:cxn modelId="{2F33A9F2-2939-4FDD-B727-CBB4CBA6CD07}" srcId="{D6F84DB0-614B-45D0-97FE-914DB6F925B8}" destId="{2D645B76-B159-4509-ADE4-3C6BC80AEB2D}" srcOrd="1" destOrd="0" parTransId="{85ABF94D-74BC-4E8F-AFD0-E2B55011C354}" sibTransId="{46EB6DAD-56F2-416C-A33F-F970B0C8E047}"/>
    <dgm:cxn modelId="{2A4C055B-3ACE-4478-B11F-3117B92C5C9F}" type="presParOf" srcId="{A365C32E-D636-40B1-837A-B420658279DD}" destId="{5DD46DA6-C655-4492-843E-EE6F0D2602B4}" srcOrd="0" destOrd="0" presId="urn:microsoft.com/office/officeart/2005/8/layout/hProcess3"/>
    <dgm:cxn modelId="{63CA3629-3702-44DB-BCEA-AD05135C26FD}" type="presParOf" srcId="{A365C32E-D636-40B1-837A-B420658279DD}" destId="{A6BBC92F-E2D3-45B2-8A9C-770583EA027E}" srcOrd="1" destOrd="0" presId="urn:microsoft.com/office/officeart/2005/8/layout/hProcess3"/>
    <dgm:cxn modelId="{8D78C9BE-6375-4D29-BF05-C946B1A7D11C}" type="presParOf" srcId="{A6BBC92F-E2D3-45B2-8A9C-770583EA027E}" destId="{F553DCAD-7291-434A-BDBA-AB629C2BFFAC}" srcOrd="0" destOrd="0" presId="urn:microsoft.com/office/officeart/2005/8/layout/hProcess3"/>
    <dgm:cxn modelId="{BD6EB0D5-F200-4E8F-BEB1-B8F5B13F8F1D}" type="presParOf" srcId="{A6BBC92F-E2D3-45B2-8A9C-770583EA027E}" destId="{D2908685-454C-4A81-A4A1-25CF05E1F783}" srcOrd="1" destOrd="0" presId="urn:microsoft.com/office/officeart/2005/8/layout/hProcess3"/>
    <dgm:cxn modelId="{455F0C3F-58FE-476C-8257-3975B201ABFC}" type="presParOf" srcId="{D2908685-454C-4A81-A4A1-25CF05E1F783}" destId="{E49568C2-018F-4219-ADAD-3365FCA5505B}" srcOrd="0" destOrd="0" presId="urn:microsoft.com/office/officeart/2005/8/layout/hProcess3"/>
    <dgm:cxn modelId="{7DF94B81-798C-40F1-BA3B-14A528AAEE53}" type="presParOf" srcId="{D2908685-454C-4A81-A4A1-25CF05E1F783}" destId="{D9AE8ACC-F9E0-4136-8A88-5FEDA45D0C67}" srcOrd="1" destOrd="0" presId="urn:microsoft.com/office/officeart/2005/8/layout/hProcess3"/>
    <dgm:cxn modelId="{AA138208-ED24-4140-8413-37BBF06B7E0D}" type="presParOf" srcId="{D2908685-454C-4A81-A4A1-25CF05E1F783}" destId="{4C2761BE-5992-4F18-AD60-DCF46F43C42C}" srcOrd="2" destOrd="0" presId="urn:microsoft.com/office/officeart/2005/8/layout/hProcess3"/>
    <dgm:cxn modelId="{A9B0BEF2-B25C-419A-9CD2-BD9BEFEADE36}" type="presParOf" srcId="{D2908685-454C-4A81-A4A1-25CF05E1F783}" destId="{32644E06-8CB5-494D-ABA3-4451F8514D9C}" srcOrd="3" destOrd="0" presId="urn:microsoft.com/office/officeart/2005/8/layout/hProcess3"/>
    <dgm:cxn modelId="{099AAAE2-88EA-463D-9C5A-68DC8BD5726F}" type="presParOf" srcId="{A6BBC92F-E2D3-45B2-8A9C-770583EA027E}" destId="{0283052A-A8B2-4562-85CF-E436E8F5863F}" srcOrd="2" destOrd="0" presId="urn:microsoft.com/office/officeart/2005/8/layout/hProcess3"/>
    <dgm:cxn modelId="{647DC030-FE12-4980-977E-06B5B68E8593}" type="presParOf" srcId="{A6BBC92F-E2D3-45B2-8A9C-770583EA027E}" destId="{663F1942-1CAB-4665-95EB-3A4E6E073F25}" srcOrd="3" destOrd="0" presId="urn:microsoft.com/office/officeart/2005/8/layout/hProcess3"/>
    <dgm:cxn modelId="{D3C80084-1144-4CD9-9269-B82135C222E3}" type="presParOf" srcId="{663F1942-1CAB-4665-95EB-3A4E6E073F25}" destId="{5EC16F94-E0FD-4B95-8252-086DDEA09A99}" srcOrd="0" destOrd="0" presId="urn:microsoft.com/office/officeart/2005/8/layout/hProcess3"/>
    <dgm:cxn modelId="{CED54DE5-FFB8-4ADD-B7C9-FD73A8FCD9E8}" type="presParOf" srcId="{663F1942-1CAB-4665-95EB-3A4E6E073F25}" destId="{67542EA0-04AB-4731-BBFF-E01A9DA82622}" srcOrd="1" destOrd="0" presId="urn:microsoft.com/office/officeart/2005/8/layout/hProcess3"/>
    <dgm:cxn modelId="{A3BBC9BB-CD51-4D10-8536-76A9421C2DC7}" type="presParOf" srcId="{663F1942-1CAB-4665-95EB-3A4E6E073F25}" destId="{F0BDF7D4-F3C4-4ED3-8B8C-BE58A8B93B6C}" srcOrd="2" destOrd="0" presId="urn:microsoft.com/office/officeart/2005/8/layout/hProcess3"/>
    <dgm:cxn modelId="{A4534FA3-42AD-4228-B167-21A59CE7A559}" type="presParOf" srcId="{663F1942-1CAB-4665-95EB-3A4E6E073F25}" destId="{2A00D50E-F27E-4E9B-9057-E01989C3855E}" srcOrd="3" destOrd="0" presId="urn:microsoft.com/office/officeart/2005/8/layout/hProcess3"/>
    <dgm:cxn modelId="{13A33300-6B8B-4699-9CF2-6C4C47123D06}" type="presParOf" srcId="{A6BBC92F-E2D3-45B2-8A9C-770583EA027E}" destId="{4003B52B-F3E1-477A-B535-9D52B379F9D1}" srcOrd="4" destOrd="0" presId="urn:microsoft.com/office/officeart/2005/8/layout/hProcess3"/>
    <dgm:cxn modelId="{AE82F270-64CE-426E-AFE9-990C3674CCCE}" type="presParOf" srcId="{A6BBC92F-E2D3-45B2-8A9C-770583EA027E}" destId="{BC7084E0-EA10-4A6E-8F18-EB83E115321D}" srcOrd="5" destOrd="0" presId="urn:microsoft.com/office/officeart/2005/8/layout/hProcess3"/>
    <dgm:cxn modelId="{12748F6D-27E8-4671-B46C-CF1FDF108131}" type="presParOf" srcId="{BC7084E0-EA10-4A6E-8F18-EB83E115321D}" destId="{3CB429D0-2282-4C1A-A641-FE95E11DB72A}" srcOrd="0" destOrd="0" presId="urn:microsoft.com/office/officeart/2005/8/layout/hProcess3"/>
    <dgm:cxn modelId="{FDFAEE8F-4D3B-45CB-9237-DB1E34667E4F}" type="presParOf" srcId="{BC7084E0-EA10-4A6E-8F18-EB83E115321D}" destId="{138B631E-370C-4FF6-A2BF-9AD39598583E}" srcOrd="1" destOrd="0" presId="urn:microsoft.com/office/officeart/2005/8/layout/hProcess3"/>
    <dgm:cxn modelId="{40307ED2-56FE-4F2A-9A2F-3431FB2D28C1}" type="presParOf" srcId="{BC7084E0-EA10-4A6E-8F18-EB83E115321D}" destId="{95161076-76FD-483D-B115-C4D3FDC11066}" srcOrd="2" destOrd="0" presId="urn:microsoft.com/office/officeart/2005/8/layout/hProcess3"/>
    <dgm:cxn modelId="{BCBA5C73-B6DA-48D2-AD5C-CA440AD0883B}" type="presParOf" srcId="{BC7084E0-EA10-4A6E-8F18-EB83E115321D}" destId="{E141699C-C39C-4496-B7BD-CA1635FCE0EB}" srcOrd="3" destOrd="0" presId="urn:microsoft.com/office/officeart/2005/8/layout/hProcess3"/>
    <dgm:cxn modelId="{99D6544A-F28B-4085-BD07-95A9433CDA62}" type="presParOf" srcId="{A6BBC92F-E2D3-45B2-8A9C-770583EA027E}" destId="{AF004CBE-CC70-45DC-B940-46049030A596}" srcOrd="6" destOrd="0" presId="urn:microsoft.com/office/officeart/2005/8/layout/hProcess3"/>
    <dgm:cxn modelId="{B508DBCB-3292-4E8B-8333-5A2A62F6FF15}" type="presParOf" srcId="{A6BBC92F-E2D3-45B2-8A9C-770583EA027E}" destId="{73EE82E5-CBA5-42CF-844D-3E566B496E5D}" srcOrd="7" destOrd="0" presId="urn:microsoft.com/office/officeart/2005/8/layout/hProcess3"/>
    <dgm:cxn modelId="{E8542B55-ACBC-4634-AC5F-DDF3F3005972}" type="presParOf" srcId="{A6BBC92F-E2D3-45B2-8A9C-770583EA027E}" destId="{166BF13B-ACD7-4B66-B938-61A514F3A1F5}" srcOrd="8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6BF13B-ACD7-4B66-B938-61A514F3A1F5}">
      <dsp:nvSpPr>
        <dsp:cNvPr id="0" name=""/>
        <dsp:cNvSpPr/>
      </dsp:nvSpPr>
      <dsp:spPr>
        <a:xfrm>
          <a:off x="0" y="450514"/>
          <a:ext cx="7467600" cy="2756565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8B631E-370C-4FF6-A2BF-9AD39598583E}">
      <dsp:nvSpPr>
        <dsp:cNvPr id="0" name=""/>
        <dsp:cNvSpPr/>
      </dsp:nvSpPr>
      <dsp:spPr>
        <a:xfrm>
          <a:off x="4618855" y="1139662"/>
          <a:ext cx="1799443" cy="13782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13360" rIns="0" bIns="21336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u="sng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Ecce</a:t>
          </a:r>
          <a:r>
            <a:rPr lang="es-ES" sz="2100" u="sng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homo </a:t>
          </a:r>
          <a:r>
            <a:rPr lang="es-E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(1889)</a:t>
          </a:r>
          <a:endParaRPr lang="es-ES" sz="2100" kern="1200" dirty="0"/>
        </a:p>
      </dsp:txBody>
      <dsp:txXfrm>
        <a:off x="4618855" y="1139662"/>
        <a:ext cx="1799443" cy="1378282"/>
      </dsp:txXfrm>
    </dsp:sp>
    <dsp:sp modelId="{67542EA0-04AB-4731-BBFF-E01A9DA82622}">
      <dsp:nvSpPr>
        <dsp:cNvPr id="0" name=""/>
        <dsp:cNvSpPr/>
      </dsp:nvSpPr>
      <dsp:spPr>
        <a:xfrm>
          <a:off x="2834077" y="1139662"/>
          <a:ext cx="1799443" cy="13782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13360" rIns="0" bIns="21336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Más allá del bien y del mal</a:t>
          </a:r>
          <a:r>
            <a:rPr lang="es-ES" sz="2100" b="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(1886)</a:t>
          </a:r>
          <a:endParaRPr lang="es-ES" sz="2100" kern="1200" dirty="0"/>
        </a:p>
      </dsp:txBody>
      <dsp:txXfrm>
        <a:off x="2834077" y="1139662"/>
        <a:ext cx="1799443" cy="1378282"/>
      </dsp:txXfrm>
    </dsp:sp>
    <dsp:sp modelId="{D9AE8ACC-F9E0-4136-8A88-5FEDA45D0C67}">
      <dsp:nvSpPr>
        <dsp:cNvPr id="0" name=""/>
        <dsp:cNvSpPr/>
      </dsp:nvSpPr>
      <dsp:spPr>
        <a:xfrm>
          <a:off x="658424" y="1139662"/>
          <a:ext cx="1799443" cy="13782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13360" rIns="0" bIns="21336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Homero y la filología clásica</a:t>
          </a:r>
          <a:endParaRPr lang="es-ES" sz="2100" b="0" i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(1869)</a:t>
          </a:r>
          <a:endParaRPr lang="es-ES" sz="2100" kern="1200" dirty="0"/>
        </a:p>
      </dsp:txBody>
      <dsp:txXfrm>
        <a:off x="658424" y="1139662"/>
        <a:ext cx="1799443" cy="13782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069306-6BDC-44D4-90F4-1A9866FC73DB}" type="datetimeFigureOut">
              <a:rPr lang="es-ES" smtClean="0"/>
              <a:t>06/02/2020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AE2821-CCB5-49C2-995C-E57FDC4560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615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F796D87-D187-40D2-AA36-62EB525F201F}" type="datetimeFigureOut">
              <a:rPr lang="es-ES" smtClean="0"/>
              <a:t>06/02/2020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s-ES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44DAC16-AE71-445D-AC26-B94DB5FB21CC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  <p:sndAc>
          <p:stSnd>
            <p:snd r:embed="rId1" name="applause.wav"/>
          </p:stSnd>
        </p:sndAc>
      </p:transition>
    </mc:Choice>
    <mc:Fallback>
      <p:transition spd="slow">
        <p:circle/>
        <p:sndAc>
          <p:stSnd>
            <p:snd r:embed="rId1" name="applause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F796D87-D187-40D2-AA36-62EB525F201F}" type="datetimeFigureOut">
              <a:rPr lang="es-ES" smtClean="0"/>
              <a:t>06/02/2020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44DAC16-AE71-445D-AC26-B94DB5FB21CC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  <p:sndAc>
          <p:stSnd>
            <p:snd r:embed="rId1" name="applause.wav"/>
          </p:stSnd>
        </p:sndAc>
      </p:transition>
    </mc:Choice>
    <mc:Fallback>
      <p:transition spd="slow">
        <p:circle/>
        <p:sndAc>
          <p:stSnd>
            <p:snd r:embed="rId1" name="applause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F796D87-D187-40D2-AA36-62EB525F201F}" type="datetimeFigureOut">
              <a:rPr lang="es-ES" smtClean="0"/>
              <a:t>06/02/2020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44DAC16-AE71-445D-AC26-B94DB5FB21CC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  <p:sndAc>
          <p:stSnd>
            <p:snd r:embed="rId1" name="applause.wav"/>
          </p:stSnd>
        </p:sndAc>
      </p:transition>
    </mc:Choice>
    <mc:Fallback>
      <p:transition spd="slow">
        <p:circle/>
        <p:sndAc>
          <p:stSnd>
            <p:snd r:embed="rId1" name="applause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6D87-D187-40D2-AA36-62EB525F201F}" type="datetimeFigureOut">
              <a:rPr lang="es-ES" smtClean="0"/>
              <a:t>06/02/2020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DAC16-AE71-445D-AC26-B94DB5FB21CC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  <p:sndAc>
          <p:stSnd>
            <p:snd r:embed="rId1" name="applause.wav"/>
          </p:stSnd>
        </p:sndAc>
      </p:transition>
    </mc:Choice>
    <mc:Fallback>
      <p:transition spd="slow">
        <p:circle/>
        <p:sndAc>
          <p:stSnd>
            <p:snd r:embed="rId1" name="applause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6D87-D187-40D2-AA36-62EB525F201F}" type="datetimeFigureOut">
              <a:rPr lang="es-ES" smtClean="0"/>
              <a:t>06/02/2020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DAC16-AE71-445D-AC26-B94DB5FB21CC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  <p:sndAc>
          <p:stSnd>
            <p:snd r:embed="rId1" name="applause.wav"/>
          </p:stSnd>
        </p:sndAc>
      </p:transition>
    </mc:Choice>
    <mc:Fallback>
      <p:transition spd="slow">
        <p:circle/>
        <p:sndAc>
          <p:stSnd>
            <p:snd r:embed="rId1" name="applause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F796D87-D187-40D2-AA36-62EB525F201F}" type="datetimeFigureOut">
              <a:rPr lang="es-ES" smtClean="0"/>
              <a:t>06/02/2020</a:t>
            </a:fld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44DAC16-AE71-445D-AC26-B94DB5FB21CC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  <p:sndAc>
          <p:stSnd>
            <p:snd r:embed="rId1" name="applause.wav"/>
          </p:stSnd>
        </p:sndAc>
      </p:transition>
    </mc:Choice>
    <mc:Fallback>
      <p:transition spd="slow">
        <p:circle/>
        <p:sndAc>
          <p:stSnd>
            <p:snd r:embed="rId1" name="applause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6D87-D187-40D2-AA36-62EB525F201F}" type="datetimeFigureOut">
              <a:rPr lang="es-ES" smtClean="0"/>
              <a:t>06/02/2020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DAC16-AE71-445D-AC26-B94DB5FB21C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  <p:sndAc>
          <p:stSnd>
            <p:snd r:embed="rId1" name="applause.wav"/>
          </p:stSnd>
        </p:sndAc>
      </p:transition>
    </mc:Choice>
    <mc:Fallback>
      <p:transition spd="slow">
        <p:circle/>
        <p:sndAc>
          <p:stSnd>
            <p:snd r:embed="rId1" name="applause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F796D87-D187-40D2-AA36-62EB525F201F}" type="datetimeFigureOut">
              <a:rPr lang="es-ES" smtClean="0"/>
              <a:t>06/02/2020</a:t>
            </a:fld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44DAC16-AE71-445D-AC26-B94DB5FB21CC}" type="slidenum">
              <a:rPr lang="es-ES" smtClean="0"/>
              <a:t>‹Nº›</a:t>
            </a:fld>
            <a:endParaRPr lang="es-ES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  <p:sndAc>
          <p:stSnd>
            <p:snd r:embed="rId1" name="applause.wav"/>
          </p:stSnd>
        </p:sndAc>
      </p:transition>
    </mc:Choice>
    <mc:Fallback>
      <p:transition spd="slow">
        <p:circle/>
        <p:sndAc>
          <p:stSnd>
            <p:snd r:embed="rId1" name="applause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F796D87-D187-40D2-AA36-62EB525F201F}" type="datetimeFigureOut">
              <a:rPr lang="es-ES" smtClean="0"/>
              <a:t>06/02/2020</a:t>
            </a:fld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44DAC16-AE71-445D-AC26-B94DB5FB21CC}" type="slidenum">
              <a:rPr lang="es-ES" smtClean="0"/>
              <a:t>‹Nº›</a:t>
            </a:fld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  <p:sndAc>
          <p:stSnd>
            <p:snd r:embed="rId1" name="applause.wav"/>
          </p:stSnd>
        </p:sndAc>
      </p:transition>
    </mc:Choice>
    <mc:Fallback>
      <p:transition spd="slow">
        <p:circle/>
        <p:sndAc>
          <p:stSnd>
            <p:snd r:embed="rId1" name="applause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6D87-D187-40D2-AA36-62EB525F201F}" type="datetimeFigureOut">
              <a:rPr lang="es-ES" smtClean="0"/>
              <a:t>06/02/2020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DAC16-AE71-445D-AC26-B94DB5FB21C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  <p:sndAc>
          <p:stSnd>
            <p:snd r:embed="rId1" name="applause.wav"/>
          </p:stSnd>
        </p:sndAc>
      </p:transition>
    </mc:Choice>
    <mc:Fallback>
      <p:transition spd="slow">
        <p:circle/>
        <p:sndAc>
          <p:stSnd>
            <p:snd r:embed="rId1" name="applause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6D87-D187-40D2-AA36-62EB525F201F}" type="datetimeFigureOut">
              <a:rPr lang="es-ES" smtClean="0"/>
              <a:t>06/02/2020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DAC16-AE71-445D-AC26-B94DB5FB21C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  <p:sndAc>
          <p:stSnd>
            <p:snd r:embed="rId1" name="applause.wav"/>
          </p:stSnd>
        </p:sndAc>
      </p:transition>
    </mc:Choice>
    <mc:Fallback>
      <p:transition spd="slow">
        <p:circle/>
        <p:sndAc>
          <p:stSnd>
            <p:snd r:embed="rId1" name="applause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F796D87-D187-40D2-AA36-62EB525F201F}" type="datetimeFigureOut">
              <a:rPr lang="es-ES" smtClean="0"/>
              <a:t>06/02/2020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44DAC16-AE71-445D-AC26-B94DB5FB21C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>
    <mc:Choice xmlns:p14="http://schemas.microsoft.com/office/powerpoint/2010/main" Requires="p14">
      <p:transition spd="slow" p14:dur="800">
        <p:circle/>
        <p:sndAc>
          <p:stSnd>
            <p:snd r:embed="rId13" name="applause.wav"/>
          </p:stSnd>
        </p:sndAc>
      </p:transition>
    </mc:Choice>
    <mc:Fallback>
      <p:transition spd="slow">
        <p:circle/>
        <p:sndAc>
          <p:stSnd>
            <p:snd r:embed="rId13" name="applause.wav"/>
          </p:stSnd>
        </p:sndAc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8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67744" y="836712"/>
            <a:ext cx="6172200" cy="797474"/>
          </a:xfrm>
        </p:spPr>
        <p:txBody>
          <a:bodyPr>
            <a:normAutofit/>
          </a:bodyPr>
          <a:lstStyle/>
          <a:p>
            <a:pPr algn="ctr"/>
            <a:r>
              <a:rPr lang="es-ES" sz="4400" dirty="0">
                <a:solidFill>
                  <a:schemeClr val="tx1"/>
                </a:solidFill>
                <a:latin typeface="Adobe Garamond Pro" pitchFamily="18" charset="0"/>
              </a:rPr>
              <a:t>Friedrich Nietzsche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991907"/>
            <a:ext cx="2952328" cy="3999062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7164288" y="5969064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Andrea Martínez 1ºbach</a:t>
            </a:r>
          </a:p>
        </p:txBody>
      </p:sp>
    </p:spTree>
    <p:extLst>
      <p:ext uri="{BB962C8B-B14F-4D97-AF65-F5344CB8AC3E}">
        <p14:creationId xmlns:p14="http://schemas.microsoft.com/office/powerpoint/2010/main" val="2376340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  <p:sndAc>
          <p:stSnd>
            <p:snd r:embed="rId2" name="applause.wav"/>
          </p:stSnd>
        </p:sndAc>
      </p:transition>
    </mc:Choice>
    <mc:Fallback>
      <p:transition spd="slow">
        <p:circl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400" dirty="0">
                <a:solidFill>
                  <a:schemeClr val="tx1"/>
                </a:solidFill>
                <a:latin typeface="Adobe Garamond Pro" pitchFamily="18" charset="0"/>
              </a:rPr>
              <a:t>índice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Biografía.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Ideas.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Influencias.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Obras.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Visión de las mujeres.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Filosofía.</a:t>
            </a:r>
          </a:p>
        </p:txBody>
      </p:sp>
      <p:pic>
        <p:nvPicPr>
          <p:cNvPr id="8" name="Gráfico 7" descr="Libros">
            <a:extLst>
              <a:ext uri="{FF2B5EF4-FFF2-40B4-BE49-F238E27FC236}">
                <a16:creationId xmlns:a16="http://schemas.microsoft.com/office/drawing/2014/main" id="{95B1AA5B-03C2-414E-A196-3AECC66C84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8144" y="4525144"/>
            <a:ext cx="1465312" cy="146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462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  <p:sndAc>
          <p:stSnd>
            <p:snd r:embed="rId2" name="breeze.wav"/>
          </p:stSnd>
        </p:sndAc>
      </p:transition>
    </mc:Choice>
    <mc:Fallback>
      <p:transition spd="slow">
        <p:circle/>
        <p:sndAc>
          <p:stSnd>
            <p:snd r:embed="rId2" name="breez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400" dirty="0">
                <a:solidFill>
                  <a:schemeClr val="tx1"/>
                </a:solidFill>
                <a:latin typeface="Adobe Garamond Pro" pitchFamily="18" charset="0"/>
              </a:rPr>
              <a:t>BIOGRAFÍA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Nació el 15 de octubre de 1844 en </a:t>
            </a:r>
            <a:r>
              <a:rPr lang="es-ES" dirty="0" err="1"/>
              <a:t>Röcken</a:t>
            </a:r>
            <a:r>
              <a:rPr lang="es-ES" dirty="0"/>
              <a:t>.</a:t>
            </a:r>
          </a:p>
          <a:p>
            <a:r>
              <a:rPr lang="es-ES" dirty="0"/>
              <a:t>Murió el 25 de agosto de 1900.</a:t>
            </a:r>
          </a:p>
          <a:p>
            <a:r>
              <a:rPr lang="es-ES" dirty="0"/>
              <a:t>Fue un filósofo, poeta, músico y filólogo alemán del siglo XIX.</a:t>
            </a:r>
          </a:p>
          <a:p>
            <a:r>
              <a:rPr lang="es-ES" dirty="0"/>
              <a:t>Ha sido considerado uno de los filósofos más de la filosofía occidental.</a:t>
            </a:r>
          </a:p>
          <a:p>
            <a:r>
              <a:rPr lang="es-ES" dirty="0"/>
              <a:t>Después de su graduación en 1864, comenzó sus estudios en teología y filología clásica en la Universidad de Bonn. </a:t>
            </a:r>
          </a:p>
        </p:txBody>
      </p:sp>
    </p:spTree>
    <p:extLst>
      <p:ext uri="{BB962C8B-B14F-4D97-AF65-F5344CB8AC3E}">
        <p14:creationId xmlns:p14="http://schemas.microsoft.com/office/powerpoint/2010/main" val="2332816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  <p:sndAc>
          <p:stSnd>
            <p:snd r:embed="rId2" name="applause.wav"/>
          </p:stSnd>
        </p:sndAc>
      </p:transition>
    </mc:Choice>
    <mc:Fallback>
      <p:transition spd="slow">
        <p:circl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400" dirty="0">
                <a:solidFill>
                  <a:schemeClr val="tx1"/>
                </a:solidFill>
                <a:latin typeface="Adobe Garamond Pro" pitchFamily="18" charset="0"/>
              </a:rPr>
              <a:t>IDEAS</a:t>
            </a:r>
          </a:p>
        </p:txBody>
      </p:sp>
      <p:graphicFrame>
        <p:nvGraphicFramePr>
          <p:cNvPr id="19" name="Gráfico 18">
            <a:extLst>
              <a:ext uri="{FF2B5EF4-FFF2-40B4-BE49-F238E27FC236}">
                <a16:creationId xmlns:a16="http://schemas.microsoft.com/office/drawing/2014/main" id="{00A0355D-31E3-4922-BFF5-A1286E3B5D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8120133"/>
              </p:ext>
            </p:extLst>
          </p:nvPr>
        </p:nvGraphicFramePr>
        <p:xfrm>
          <a:off x="1371600" y="1414439"/>
          <a:ext cx="6400800" cy="4840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1" name="Gráfico 20" descr="Globo de pensamiento">
            <a:extLst>
              <a:ext uri="{FF2B5EF4-FFF2-40B4-BE49-F238E27FC236}">
                <a16:creationId xmlns:a16="http://schemas.microsoft.com/office/drawing/2014/main" id="{2FAE0F56-B08C-44D4-AF4F-78C0283987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16216" y="404664"/>
            <a:ext cx="1666528" cy="166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213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  <p:sndAc>
          <p:stSnd>
            <p:snd r:embed="rId2" name="breeze.wav"/>
          </p:stSnd>
        </p:sndAc>
      </p:transition>
    </mc:Choice>
    <mc:Fallback>
      <p:transition spd="slow">
        <p:circle/>
        <p:sndAc>
          <p:stSnd>
            <p:snd r:embed="rId2" name="breez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9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400" dirty="0">
                <a:solidFill>
                  <a:schemeClr val="tx1"/>
                </a:solidFill>
                <a:latin typeface="Adobe Garamond Pro" pitchFamily="18" charset="0"/>
              </a:rPr>
              <a:t>INFLUENCIAS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Mundo griego </a:t>
            </a:r>
            <a:r>
              <a:rPr lang="es-E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:</a:t>
            </a:r>
          </a:p>
          <a:p>
            <a:endParaRPr lang="es-E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123915"/>
              </p:ext>
            </p:extLst>
          </p:nvPr>
        </p:nvGraphicFramePr>
        <p:xfrm>
          <a:off x="827584" y="2060848"/>
          <a:ext cx="6096000" cy="936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36104"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Sócrates y Platón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ES" sz="1200" b="0" i="0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Se opondrá a estos  dos grandes filósofos por considerarlos responsables de los fatales errores que conducirán, casi desde sus inicios.</a:t>
                      </a:r>
                      <a:endParaRPr lang="es-E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6604333"/>
              </p:ext>
            </p:extLst>
          </p:nvPr>
        </p:nvGraphicFramePr>
        <p:xfrm>
          <a:off x="828461" y="3140968"/>
          <a:ext cx="609600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E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Heráclito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 su peculiar estilo aforístico y más aún por su reivindicación de la existencia de la contradicción y el movimiento, de la realidad como lugar de la temporalidad y el devenir.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177707"/>
              </p:ext>
            </p:extLst>
          </p:nvPr>
        </p:nvGraphicFramePr>
        <p:xfrm>
          <a:off x="827584" y="4365104"/>
          <a:ext cx="6096000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pPr algn="ctr"/>
                      <a:endParaRPr lang="es-E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Los</a:t>
                      </a:r>
                      <a:r>
                        <a:rPr lang="es-ES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sofistas </a:t>
                      </a:r>
                      <a:endParaRPr lang="es-E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 su teoría relativista de la verdad y la concepción del lenguaje como un simple instrumento del ser humano, sin un fundamento objetivo que lo legitime.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755576" y="5317757"/>
            <a:ext cx="6048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Finalmente, aunque rechazó la teoría moral de esta corriente, su idea del eterno retorno tiene cierto antecedente en la concepción estoica del tiempo.</a:t>
            </a:r>
          </a:p>
        </p:txBody>
      </p:sp>
    </p:spTree>
    <p:extLst>
      <p:ext uri="{BB962C8B-B14F-4D97-AF65-F5344CB8AC3E}">
        <p14:creationId xmlns:p14="http://schemas.microsoft.com/office/powerpoint/2010/main" val="2303320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  <p:sndAc>
          <p:stSnd>
            <p:snd r:embed="rId2" name="applause.wav"/>
          </p:stSnd>
        </p:sndAc>
      </p:transition>
    </mc:Choice>
    <mc:Fallback>
      <p:transition spd="slow">
        <p:circl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400" dirty="0">
                <a:solidFill>
                  <a:schemeClr val="tx1"/>
                </a:solidFill>
                <a:latin typeface="Adobe Garamond Pro" pitchFamily="18" charset="0"/>
              </a:rPr>
              <a:t>INFLUENCIAS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Edad Moderna:</a:t>
            </a:r>
          </a:p>
          <a:p>
            <a:endParaRPr lang="es-E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483340"/>
              </p:ext>
            </p:extLst>
          </p:nvPr>
        </p:nvGraphicFramePr>
        <p:xfrm>
          <a:off x="899592" y="2924944"/>
          <a:ext cx="609600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Descartes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 pensamiento de </a:t>
                      </a:r>
                      <a:r>
                        <a:rPr lang="es-ES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Hume</a:t>
                      </a:r>
                      <a:r>
                        <a:rPr lang="es-E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está presente en Nietzsche en su crítica al yo o alma, el papel de los sentidos y su negación de las substancias y de la necesidad, reinterpretando ésta última como un mero hábito psicológico.</a:t>
                      </a:r>
                      <a:endParaRPr lang="es-E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755576" y="2132856"/>
            <a:ext cx="6120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simpatías de Nietzsche están del lado de ilustrados como Voltaire y más aún del empirismo de </a:t>
            </a:r>
            <a:r>
              <a:rPr lang="es-E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Hume</a:t>
            </a:r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contra: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217052"/>
              </p:ext>
            </p:extLst>
          </p:nvPr>
        </p:nvGraphicFramePr>
        <p:xfrm>
          <a:off x="899592" y="4437112"/>
          <a:ext cx="6096000" cy="936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36104"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 preciso tener cuidado puesto que Nietzsche criticó expresamente su filosofía por considerarla una forma sofisticada de platonismo.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971600" y="5638388"/>
            <a:ext cx="59046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Nietzsche radicaliza este planteamiento al afirmar que todo conocimiento está mediatizado por las peculiaridades de la subjetividad, siendo ésta distinta para cada especie e incluso para cada individuo.</a:t>
            </a:r>
          </a:p>
        </p:txBody>
      </p:sp>
    </p:spTree>
    <p:extLst>
      <p:ext uri="{BB962C8B-B14F-4D97-AF65-F5344CB8AC3E}">
        <p14:creationId xmlns:p14="http://schemas.microsoft.com/office/powerpoint/2010/main" val="3455841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  <p:sndAc>
          <p:stSnd>
            <p:snd r:embed="rId2" name="breeze.wav"/>
          </p:stSnd>
        </p:sndAc>
      </p:transition>
    </mc:Choice>
    <mc:Fallback>
      <p:transition spd="slow">
        <p:circle/>
        <p:sndAc>
          <p:stSnd>
            <p:snd r:embed="rId2" name="breez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400" dirty="0">
                <a:solidFill>
                  <a:schemeClr val="tx1"/>
                </a:solidFill>
                <a:latin typeface="Adobe Garamond Pro" pitchFamily="18" charset="0"/>
              </a:rPr>
              <a:t>INFLUENCIAS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Siglo XIX:</a:t>
            </a:r>
          </a:p>
          <a:p>
            <a:pPr marL="0" indent="0">
              <a:buNone/>
            </a:pPr>
            <a:endParaRPr lang="es-E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E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683568" y="2069379"/>
            <a:ext cx="66247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Nietzsche tiene en común con los miembros de la "izquierda hegeliana“.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066328"/>
              </p:ext>
            </p:extLst>
          </p:nvPr>
        </p:nvGraphicFramePr>
        <p:xfrm>
          <a:off x="750055" y="2708920"/>
          <a:ext cx="6096000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10992"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 rechazo de la religión por entender que anula la libertad del hombre y considerar a Dios como una invención sin fundamento alguno en la realidad.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1736301"/>
              </p:ext>
            </p:extLst>
          </p:nvPr>
        </p:nvGraphicFramePr>
        <p:xfrm>
          <a:off x="755576" y="4077072"/>
          <a:ext cx="6096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99592"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s-E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Schopenhauer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Defendió la existencia de la</a:t>
                      </a:r>
                    </a:p>
                    <a:p>
                      <a:r>
                        <a:rPr lang="es-E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"voluntad de vivir" como principio metafísico rector de todos los sucesos y objetos del mundo fenoménico y mantuvo una posición pesimista ante la realidad.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772636" y="5589240"/>
            <a:ext cx="61926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Nietzsche rechazó este punto de vista pesimista pero su concepto de voluntad de poder, aunque no  idéntico a la noción de voluntad en Schopenhauer, guarda con ella cierta semejanza. </a:t>
            </a:r>
          </a:p>
        </p:txBody>
      </p:sp>
    </p:spTree>
    <p:extLst>
      <p:ext uri="{BB962C8B-B14F-4D97-AF65-F5344CB8AC3E}">
        <p14:creationId xmlns:p14="http://schemas.microsoft.com/office/powerpoint/2010/main" val="586677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  <p:sndAc>
          <p:stSnd>
            <p:snd r:embed="rId2" name="applause.wav"/>
          </p:stSnd>
        </p:sndAc>
      </p:transition>
    </mc:Choice>
    <mc:Fallback>
      <p:transition spd="slow">
        <p:circl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5A2A2C-9F2D-496C-B44E-F930B1435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400" dirty="0">
                <a:solidFill>
                  <a:schemeClr val="tx1"/>
                </a:solidFill>
                <a:latin typeface="Adobe Garamond Pro"/>
                <a:cs typeface="Times New Roman" panose="02020603050405020304" pitchFamily="18" charset="0"/>
              </a:rPr>
              <a:t>OBRAS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44500C68-4764-464F-8C32-9EB3A6928EC0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202322766"/>
              </p:ext>
            </p:extLst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Gráfico 5" descr="Cinta">
            <a:extLst>
              <a:ext uri="{FF2B5EF4-FFF2-40B4-BE49-F238E27FC236}">
                <a16:creationId xmlns:a16="http://schemas.microsoft.com/office/drawing/2014/main" id="{05BA6408-C604-481F-8779-6A7EA0C7CC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91880" y="4853675"/>
            <a:ext cx="1609328" cy="160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891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  <p:sndAc>
          <p:stSnd>
            <p:snd r:embed="rId2" name="applause.wav"/>
          </p:stSnd>
        </p:sndAc>
      </p:transition>
    </mc:Choice>
    <mc:Fallback>
      <p:transition spd="slow">
        <p:circl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0933C4-F471-402B-9ADF-052EB312C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4000" dirty="0">
                <a:solidFill>
                  <a:schemeClr val="tx1"/>
                </a:solidFill>
                <a:latin typeface="Adobe Garamond Pro"/>
              </a:rPr>
              <a:t>VISIÓN DE LAS MUJERES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2DDD17-B1BD-43F4-BF90-A50F197A1D6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Nietzsche fue un tipo enamoradizo que ejerció a lo largo de su vida una misoginia muy singular. </a:t>
            </a:r>
          </a:p>
          <a:p>
            <a:r>
              <a:rPr lang="es-E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“El hombre ama dos cosas: el peligro y el juego. Por eso ama a la mujer, el más peligroso de los juegos”.</a:t>
            </a:r>
          </a:p>
          <a:p>
            <a:r>
              <a:rPr lang="es-E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todos modos, Nietzsche en su libro Más allá del bien y del mal muestra un carácter misógino similar, en muchos aspectos, al de Schopenhauer. Ambos hablan del sexo femenino como de un segundo papel, y sus comentarios tratan a la mujer hasta como un animal incluso haciendo apología de los tratos que se le daban a ellas en la antigüedad.</a:t>
            </a:r>
          </a:p>
        </p:txBody>
      </p:sp>
    </p:spTree>
    <p:extLst>
      <p:ext uri="{BB962C8B-B14F-4D97-AF65-F5344CB8AC3E}">
        <p14:creationId xmlns:p14="http://schemas.microsoft.com/office/powerpoint/2010/main" val="1271947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  <p:sndAc>
          <p:stSnd>
            <p:snd r:embed="rId2" name="breeze.wav"/>
          </p:stSnd>
        </p:sndAc>
      </p:transition>
    </mc:Choice>
    <mc:Fallback>
      <p:transition spd="slow">
        <p:circle/>
        <p:sndAc>
          <p:stSnd>
            <p:snd r:embed="rId2" name="breez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86EE34-EE04-433A-9BD7-AAFBB8503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400" dirty="0">
                <a:solidFill>
                  <a:schemeClr val="tx1"/>
                </a:solidFill>
                <a:latin typeface="Adobe Garamond Pro"/>
              </a:rPr>
              <a:t>FILOSOFÍA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B7CFEB-0B5B-4BAA-B3FA-3117936CF11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Hay una controversia sobre si Nietzsche abogaba por un único punto de vista de comprensión filosófica. Muchos cargan contra Nietzsche por la contradicción de sus pensamientos e ideas.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Apolíneo y dionisíaco: son dos conceptos filosóficos relacionados y dicotómicos que se basan en dos figuras de la mitología griega: Apolo y Dioniso.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Nihilismo y muerte de Dios: es un advenimiento de unas repetidas frustraciones en la búsqueda de significado, o más precisamente, «la desvalorización de los valores supremos». 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Inversión de los valores: Nietzsche pensaba que había dos clases de hombres: los señores y los siervos, que han dado distinto sentido a la moral.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Voluntad de poder: La voluntad de poder es un concepto altamente controvertido en la filosofía nietzscheana, generando intenso debate e interpretaciones varias.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Amor </a:t>
            </a:r>
            <a:r>
              <a:rPr lang="es-E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fati</a:t>
            </a:r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eterno retorno: Nietzsche expandió este concepto para formar su teoría, la cual resaltó en La gaya ciencia y desarrolló en Así habló Zaratustra.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s-E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Übermensch</a:t>
            </a:r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Extrapolando ideas del darwinismo Nietzsche considera que el ser humano (</a:t>
            </a:r>
            <a:r>
              <a:rPr lang="es-E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Mensch</a:t>
            </a:r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es un ser incompleto, pues todo animal da lugar a algo superior.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Jesús y los «anticristianos»: Nietzsche escribe sobre cómo la cristiandad se ha convertido en una ideología establecida por instituciones como la Iglesia, y cómo las iglesias han fallado a la hora de representar la vida de Jesús.</a:t>
            </a:r>
          </a:p>
          <a:p>
            <a:pPr>
              <a:buFont typeface="Wingdings" panose="05000000000000000000" pitchFamily="2" charset="2"/>
              <a:buChar char="Ø"/>
            </a:pPr>
            <a:endParaRPr lang="es-E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s-E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144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  <p:sndAc>
          <p:stSnd>
            <p:snd r:embed="rId2" name="applause.wav"/>
          </p:stSnd>
        </p:sndAc>
      </p:transition>
    </mc:Choice>
    <mc:Fallback>
      <p:transition spd="slow">
        <p:circl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Esenc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210</TotalTime>
  <Words>817</Words>
  <Application>Microsoft Office PowerPoint</Application>
  <PresentationFormat>Presentación en pantalla (4:3)</PresentationFormat>
  <Paragraphs>70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Adobe Garamond Pro</vt:lpstr>
      <vt:lpstr>Calibri</vt:lpstr>
      <vt:lpstr>Century Schoolbook</vt:lpstr>
      <vt:lpstr>Times New Roman</vt:lpstr>
      <vt:lpstr>Wingdings</vt:lpstr>
      <vt:lpstr>Wingdings 2</vt:lpstr>
      <vt:lpstr>Mirador</vt:lpstr>
      <vt:lpstr>Friedrich Nietzsche</vt:lpstr>
      <vt:lpstr>índice</vt:lpstr>
      <vt:lpstr>BIOGRAFÍA</vt:lpstr>
      <vt:lpstr>IDEAS</vt:lpstr>
      <vt:lpstr>INFLUENCIAS</vt:lpstr>
      <vt:lpstr>INFLUENCIAS</vt:lpstr>
      <vt:lpstr>INFLUENCIAS</vt:lpstr>
      <vt:lpstr>OBRAS</vt:lpstr>
      <vt:lpstr>VISIÓN DE LAS MUJERES</vt:lpstr>
      <vt:lpstr>FILOSOFÍA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Friedrich Nietzsche</dc:title>
  <dc:creator>Alumno</dc:creator>
  <cp:lastModifiedBy>Andrea Martínez Hurtado</cp:lastModifiedBy>
  <cp:revision>21</cp:revision>
  <dcterms:created xsi:type="dcterms:W3CDTF">2020-02-04T07:08:20Z</dcterms:created>
  <dcterms:modified xsi:type="dcterms:W3CDTF">2020-02-06T18:26:00Z</dcterms:modified>
</cp:coreProperties>
</file>